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8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2" r:id="rId3"/>
    <p:sldId id="276" r:id="rId4"/>
    <p:sldId id="257" r:id="rId5"/>
    <p:sldId id="258" r:id="rId6"/>
    <p:sldId id="280" r:id="rId7"/>
    <p:sldId id="279" r:id="rId8"/>
    <p:sldId id="278" r:id="rId9"/>
    <p:sldId id="259" r:id="rId10"/>
    <p:sldId id="273" r:id="rId11"/>
    <p:sldId id="260" r:id="rId12"/>
    <p:sldId id="261" r:id="rId13"/>
    <p:sldId id="262" r:id="rId14"/>
    <p:sldId id="282" r:id="rId15"/>
    <p:sldId id="281" r:id="rId16"/>
    <p:sldId id="274" r:id="rId17"/>
    <p:sldId id="275" r:id="rId18"/>
    <p:sldId id="265" r:id="rId19"/>
    <p:sldId id="266" r:id="rId20"/>
    <p:sldId id="267" r:id="rId21"/>
    <p:sldId id="283" r:id="rId22"/>
    <p:sldId id="268" r:id="rId23"/>
    <p:sldId id="284" r:id="rId24"/>
    <p:sldId id="285" r:id="rId25"/>
    <p:sldId id="286" r:id="rId26"/>
    <p:sldId id="269" r:id="rId27"/>
    <p:sldId id="270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72"/>
            <p14:sldId id="276"/>
            <p14:sldId id="257"/>
            <p14:sldId id="258"/>
          </p14:sldIdLst>
        </p14:section>
        <p14:section name="Git" id="{8474877D-4C2E-48EC-8926-1C9C406A1CC2}">
          <p14:sldIdLst>
            <p14:sldId id="280"/>
            <p14:sldId id="279"/>
            <p14:sldId id="278"/>
            <p14:sldId id="259"/>
          </p14:sldIdLst>
        </p14:section>
        <p14:section name="Le Développement" id="{2EC265E2-EDE0-4786-B07D-B6AF6F90CDDD}">
          <p14:sldIdLst>
            <p14:sldId id="273"/>
            <p14:sldId id="260"/>
            <p14:sldId id="261"/>
            <p14:sldId id="262"/>
            <p14:sldId id="282"/>
            <p14:sldId id="281"/>
            <p14:sldId id="274"/>
          </p14:sldIdLst>
        </p14:section>
        <p14:section name="Demonstration UC" id="{13C334B2-32ED-4B2B-88B9-5024B802EC02}">
          <p14:sldIdLst>
            <p14:sldId id="275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83"/>
            <p14:sldId id="268"/>
            <p14:sldId id="284"/>
            <p14:sldId id="285"/>
            <p14:sldId id="286"/>
          </p14:sldIdLst>
        </p14:section>
        <p14:section name="Travail Personnel Baptiste" id="{57AB5F8B-DB98-479B-9AF3-E79390192DB3}">
          <p14:sldIdLst>
            <p14:sldId id="269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29E"/>
    <a:srgbClr val="204056"/>
    <a:srgbClr val="FDD0A2"/>
    <a:srgbClr val="3C5280"/>
    <a:srgbClr val="F0C59A"/>
    <a:srgbClr val="339FF2"/>
    <a:srgbClr val="C62D1F"/>
    <a:srgbClr val="00022E"/>
    <a:srgbClr val="92A2A4"/>
    <a:srgbClr val="6AA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7" autoAdjust="0"/>
    <p:restoredTop sz="91503" autoAdjust="0"/>
  </p:normalViewPr>
  <p:slideViewPr>
    <p:cSldViewPr snapToGrid="0">
      <p:cViewPr>
        <p:scale>
          <a:sx n="73" d="100"/>
          <a:sy n="73" d="100"/>
        </p:scale>
        <p:origin x="54" y="7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14:49:07.709" v="36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68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08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78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789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www.microsoft.com/en-us/p/python-3/9nblggh083nz" TargetMode="External"/><Relationship Id="rId17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31.494567bd"/><Relationship Id="rId5" Type="http://schemas.openxmlformats.org/officeDocument/2006/relationships/image" Target="../media/image28.jpg"/><Relationship Id="rId15" Type="http://schemas.openxmlformats.org/officeDocument/2006/relationships/image" Target="../media/image33.pn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meterpreter.org/how-to-add-nginx-as-a-system-serv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hellyuk.com/" TargetMode="Externa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hyperlink" Target="https://coffee-nominagara.com/2019-04-26-1411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liexpress.com/item/Free-Shipping-GEYA-W2R-3P-Din-Rail-Mounted-Automatic-Transfer-Switch-Three-Phase-ATS-100A-Power/32922435402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43.70:3000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desistemas.com/category/monitorizacion/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hyperlink" Target="https://www.microsoft.com/en-us/p/python-3/9nblggh083n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Policewoman-Police-Car-Figure-Funny-Fun-Police-986047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tfulapi.net/" TargetMode="Externa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7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InfluxD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thub.ubc.ca/guides/github-instructor-guide/" TargetMode="Externa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lthub.ubc.ca/guides/github-instructor-gu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lthub.ubc.ca/guides/github-instructor-guid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lthub.ubc.ca/guides/github-instructor-guid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48892"/>
            <a:ext cx="3976496" cy="1760215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Résilience Énergétique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LP MI IDSE SIGD IOTIA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3" name="Vidéo 12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53D8F3B-47A5-5872-047B-7E59629C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557" y="1611914"/>
            <a:ext cx="6164194" cy="34673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8" y="6145950"/>
            <a:ext cx="375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bg1"/>
                </a:solidFill>
              </a:rPr>
              <a:t>Oumarov</a:t>
            </a:r>
            <a:r>
              <a:rPr lang="fr-FR" b="1" dirty="0">
                <a:solidFill>
                  <a:schemeClr val="bg1"/>
                </a:solidFill>
              </a:rPr>
              <a:t> Adam Billebault Baptiste</a:t>
            </a:r>
          </a:p>
        </p:txBody>
      </p:sp>
      <p:pic>
        <p:nvPicPr>
          <p:cNvPr id="7" name="Image 6" descr="Une image contenant Graphiqu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22523624-7A9D-1A91-238B-44721FE1D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95" y="608414"/>
            <a:ext cx="2052167" cy="16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9C67A-17DF-D67D-5E43-A85B2A49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839"/>
            <a:ext cx="9144000" cy="93948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Les Données</a:t>
            </a:r>
          </a:p>
        </p:txBody>
      </p:sp>
      <p:pic>
        <p:nvPicPr>
          <p:cNvPr id="4" name="Graphique 3" descr="Batterie en charge avec un remplissage uni">
            <a:extLst>
              <a:ext uri="{FF2B5EF4-FFF2-40B4-BE49-F238E27FC236}">
                <a16:creationId xmlns:a16="http://schemas.microsoft.com/office/drawing/2014/main" id="{51ADADD4-F2C6-20F4-BE23-8A9950E67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149" y="1966873"/>
            <a:ext cx="1800495" cy="1800495"/>
          </a:xfrm>
          <a:prstGeom prst="rect">
            <a:avLst/>
          </a:prstGeom>
        </p:spPr>
      </p:pic>
      <p:pic>
        <p:nvPicPr>
          <p:cNvPr id="6" name="Graphique 5" descr="Haute tension avec un remplissage uni">
            <a:extLst>
              <a:ext uri="{FF2B5EF4-FFF2-40B4-BE49-F238E27FC236}">
                <a16:creationId xmlns:a16="http://schemas.microsoft.com/office/drawing/2014/main" id="{D9877060-14D7-7208-8C0E-69B379FBD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9956" y="4199938"/>
            <a:ext cx="1800495" cy="1800495"/>
          </a:xfrm>
          <a:prstGeom prst="rect">
            <a:avLst/>
          </a:prstGeom>
        </p:spPr>
      </p:pic>
      <p:pic>
        <p:nvPicPr>
          <p:cNvPr id="8" name="Graphique 7" descr="Panneaux solaires avec un remplissage uni">
            <a:extLst>
              <a:ext uri="{FF2B5EF4-FFF2-40B4-BE49-F238E27FC236}">
                <a16:creationId xmlns:a16="http://schemas.microsoft.com/office/drawing/2014/main" id="{514073D0-5BFD-0508-8D8C-3BD20D944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3395" y="1966873"/>
            <a:ext cx="1800494" cy="18004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B00F24-090E-9657-50E6-783192926B07}"/>
              </a:ext>
            </a:extLst>
          </p:cNvPr>
          <p:cNvSpPr txBox="1"/>
          <p:nvPr/>
        </p:nvSpPr>
        <p:spPr>
          <a:xfrm>
            <a:off x="6989953" y="2521059"/>
            <a:ext cx="436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Production du panneau solaire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Consommation du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L’état de la batterie</a:t>
            </a:r>
          </a:p>
        </p:txBody>
      </p:sp>
    </p:spTree>
    <p:extLst>
      <p:ext uri="{BB962C8B-B14F-4D97-AF65-F5344CB8AC3E}">
        <p14:creationId xmlns:p14="http://schemas.microsoft.com/office/powerpoint/2010/main" val="223755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286" y="168146"/>
            <a:ext cx="10393681" cy="928110"/>
          </a:xfrm>
        </p:spPr>
        <p:txBody>
          <a:bodyPr/>
          <a:lstStyle/>
          <a:p>
            <a:r>
              <a:rPr lang="fr-FR" sz="4800" b="1" dirty="0">
                <a:solidFill>
                  <a:schemeClr val="bg1">
                    <a:lumMod val="95000"/>
                  </a:schemeClr>
                </a:solidFill>
              </a:rPr>
              <a:t>Architecture Système de Collecte/Gestion</a:t>
            </a:r>
            <a:endParaRPr lang="en-GB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50" t="27350" r="23083" b="28668"/>
          <a:stretch/>
        </p:blipFill>
        <p:spPr>
          <a:xfrm>
            <a:off x="383609" y="3778278"/>
            <a:ext cx="2870719" cy="847185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2899" y="5080338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1477" y="4840125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40127" y="3216304"/>
            <a:ext cx="1449358" cy="144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653767" y="5080922"/>
            <a:ext cx="1274400" cy="127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225B9A9C-BC5A-2058-570A-C825F8855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548254" y="1406016"/>
            <a:ext cx="1833104" cy="1442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77DB0B-66D7-9C41-1318-D536A271B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4605" y="1120153"/>
            <a:ext cx="5143526" cy="5660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739126-9EF2-304D-22EE-B51F15E356BE}"/>
              </a:ext>
            </a:extLst>
          </p:cNvPr>
          <p:cNvSpPr/>
          <p:nvPr/>
        </p:nvSpPr>
        <p:spPr>
          <a:xfrm>
            <a:off x="347360" y="3563616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A855252C-9CD1-A020-478D-8DF8D7DA93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60457" y="1381167"/>
            <a:ext cx="2117022" cy="13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A6D40BB-1818-8C68-2FDD-877FF426C052}"/>
              </a:ext>
            </a:extLst>
          </p:cNvPr>
          <p:cNvCxnSpPr>
            <a:stCxn id="14" idx="2"/>
            <a:endCxn id="3" idx="0"/>
          </p:cNvCxnSpPr>
          <p:nvPr/>
        </p:nvCxnSpPr>
        <p:spPr>
          <a:xfrm>
            <a:off x="1818968" y="2704306"/>
            <a:ext cx="10790" cy="85931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7006E06-874C-83A8-A4FB-396C30971FD7}"/>
              </a:ext>
            </a:extLst>
          </p:cNvPr>
          <p:cNvSpPr/>
          <p:nvPr/>
        </p:nvSpPr>
        <p:spPr>
          <a:xfrm>
            <a:off x="4314824" y="1504332"/>
            <a:ext cx="4152901" cy="1065768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69C85E7-076D-9680-205C-5B84A73FBFF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877479" y="2037216"/>
            <a:ext cx="1437345" cy="5521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823378" y="1716526"/>
            <a:ext cx="45512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Architecture Système Electrique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A3E31F-AD6C-445A-A4FD-C746CC55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22" y="213299"/>
            <a:ext cx="5842000" cy="64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42063" y="158511"/>
            <a:ext cx="11707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de collecte de données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FC60D-CD4C-4BEE-B7BF-48484331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13808"/>
          <a:stretch/>
        </p:blipFill>
        <p:spPr>
          <a:xfrm>
            <a:off x="822613" y="1174174"/>
            <a:ext cx="3086100" cy="545522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D3E8570-8FC3-4ABA-B0B3-FF1A7953F3E5}"/>
              </a:ext>
            </a:extLst>
          </p:cNvPr>
          <p:cNvSpPr txBox="1"/>
          <p:nvPr/>
        </p:nvSpPr>
        <p:spPr>
          <a:xfrm>
            <a:off x="5565317" y="1772628"/>
            <a:ext cx="43024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Wifi sur la Shelly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topic 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Ajout Adresse IP du Broker MQTT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3E5B6B-B4D1-96A4-3EB4-8F1CCC92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000" y1="45833" x2="58583" y2="39333"/>
                        <a14:foregroundMark x1="58583" y1="39333" x2="31083" y2="38750"/>
                        <a14:foregroundMark x1="51667" y1="43250" x2="39083" y2="46000"/>
                        <a14:foregroundMark x1="39083" y1="46000" x2="50667" y2="40667"/>
                        <a14:foregroundMark x1="38167" y1="49583" x2="40333" y2="48167"/>
                        <a14:foregroundMark x1="40083" y1="48167" x2="38167" y2="48167"/>
                        <a14:foregroundMark x1="24250" y1="38000" x2="35083" y2="3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721" t="23984" r="12948" b="20638"/>
          <a:stretch/>
        </p:blipFill>
        <p:spPr>
          <a:xfrm>
            <a:off x="6096000" y="3547196"/>
            <a:ext cx="3241041" cy="2382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5795539" y="245390"/>
            <a:ext cx="6095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collecte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" y="3210791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5F1C6C71-06E8-4BAA-AB29-74E92864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9155" y="1140353"/>
            <a:ext cx="1661079" cy="166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117FFC5-39B5-42D0-AC7C-8E60010255F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475509" y="2801432"/>
            <a:ext cx="624186" cy="1978386"/>
          </a:xfrm>
          <a:prstGeom prst="straightConnector1">
            <a:avLst/>
          </a:prstGeom>
          <a:ln w="85725">
            <a:solidFill>
              <a:srgbClr val="3C52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8D20947-D37A-4367-97D8-DDA440A8FD5D}"/>
              </a:ext>
            </a:extLst>
          </p:cNvPr>
          <p:cNvCxnSpPr>
            <a:cxnSpLocks/>
          </p:cNvCxnSpPr>
          <p:nvPr/>
        </p:nvCxnSpPr>
        <p:spPr>
          <a:xfrm flipH="1">
            <a:off x="5494283" y="2801432"/>
            <a:ext cx="1" cy="1051172"/>
          </a:xfrm>
          <a:prstGeom prst="straightConnector1">
            <a:avLst/>
          </a:prstGeom>
          <a:ln w="85725">
            <a:solidFill>
              <a:srgbClr val="FDD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que 4" descr="Papier avec un remplissage uni">
            <a:extLst>
              <a:ext uri="{FF2B5EF4-FFF2-40B4-BE49-F238E27FC236}">
                <a16:creationId xmlns:a16="http://schemas.microsoft.com/office/drawing/2014/main" id="{A3C79C68-05C6-14E4-C664-1E99F33B7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247" y="1357377"/>
            <a:ext cx="1268983" cy="12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81405" y="188792"/>
            <a:ext cx="4490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stockage</a:t>
            </a:r>
          </a:p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" y="3047944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38020533-53D8-4839-A658-5B18AD7BC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7958829" y="1093112"/>
            <a:ext cx="3942184" cy="116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4712DAB-1661-48E9-B964-1A5BE57E0389}"/>
              </a:ext>
            </a:extLst>
          </p:cNvPr>
          <p:cNvCxnSpPr>
            <a:cxnSpLocks/>
          </p:cNvCxnSpPr>
          <p:nvPr/>
        </p:nvCxnSpPr>
        <p:spPr>
          <a:xfrm>
            <a:off x="10418294" y="2119230"/>
            <a:ext cx="95210" cy="1527721"/>
          </a:xfrm>
          <a:prstGeom prst="straightConnector1">
            <a:avLst/>
          </a:prstGeom>
          <a:ln w="85725">
            <a:solidFill>
              <a:srgbClr val="339F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D0DF8449-B6BB-41FC-8B4A-E83DBC56C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68" y="575087"/>
            <a:ext cx="1593082" cy="1593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F825FB0-7001-44F3-AAA9-BEF5484F108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091209" y="2992777"/>
            <a:ext cx="614391" cy="654174"/>
          </a:xfrm>
          <a:prstGeom prst="straightConnector1">
            <a:avLst/>
          </a:prstGeom>
          <a:ln w="85725">
            <a:solidFill>
              <a:srgbClr val="C62D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36D415-928E-40A8-A715-BBB80A37A062}"/>
              </a:ext>
            </a:extLst>
          </p:cNvPr>
          <p:cNvSpPr txBox="1"/>
          <p:nvPr/>
        </p:nvSpPr>
        <p:spPr>
          <a:xfrm>
            <a:off x="4772333" y="2223336"/>
            <a:ext cx="2637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C62D1F"/>
                </a:solidFill>
                <a:latin typeface="+mj-lt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0332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5557181-1C65-B774-21C7-6777DD1175B4}"/>
              </a:ext>
            </a:extLst>
          </p:cNvPr>
          <p:cNvSpPr txBox="1"/>
          <p:nvPr/>
        </p:nvSpPr>
        <p:spPr>
          <a:xfrm>
            <a:off x="548639" y="262757"/>
            <a:ext cx="3901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Gestion Intelligente Énergie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C3F4CA-F28E-C95F-A0D6-5BBF99C1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37" y="262757"/>
            <a:ext cx="6091713" cy="6442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texte, Appareils électroniques, prise&#10;&#10;Description générée automatiquement">
            <a:extLst>
              <a:ext uri="{FF2B5EF4-FFF2-40B4-BE49-F238E27FC236}">
                <a16:creationId xmlns:a16="http://schemas.microsoft.com/office/drawing/2014/main" id="{BF07DC62-EAE9-FC65-30DD-86FA2B2F7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4730" y="3285986"/>
            <a:ext cx="3309257" cy="330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2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Affichage des données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13" y="1203725"/>
            <a:ext cx="9296400" cy="5167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0520E2-4B96-3B0C-722E-2B42D1662B1A}"/>
              </a:ext>
            </a:extLst>
          </p:cNvPr>
          <p:cNvSpPr txBox="1"/>
          <p:nvPr/>
        </p:nvSpPr>
        <p:spPr>
          <a:xfrm>
            <a:off x="4692996" y="6371429"/>
            <a:ext cx="280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http://192.168.143.70:3000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C3436D-0B9B-6B49-C908-CF7AF92D08B6}"/>
              </a:ext>
            </a:extLst>
          </p:cNvPr>
          <p:cNvSpPr txBox="1"/>
          <p:nvPr/>
        </p:nvSpPr>
        <p:spPr>
          <a:xfrm>
            <a:off x="204587" y="2976619"/>
            <a:ext cx="26146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Connexion avec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Visualisation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Dashboard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5" name="Image 4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64724A99-2F91-A81E-CAE5-20FB5BA0B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5987" y="1600103"/>
            <a:ext cx="1697202" cy="1188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288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sz="5400" b="1" dirty="0">
                <a:solidFill>
                  <a:schemeClr val="bg1"/>
                </a:solidFill>
              </a:rPr>
              <a:t>Gestion Intelligente Énergétique</a:t>
            </a:r>
            <a:endParaRPr lang="en-GB" sz="5400" b="1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94787" y="48279"/>
            <a:ext cx="1231441" cy="1136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B86C2F-04F1-B784-931D-721CA18B2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130" y="1087495"/>
            <a:ext cx="4432264" cy="562480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17B8756-26AC-F42E-391F-D9BEB6180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20" y="1006763"/>
            <a:ext cx="5470918" cy="57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8800" y="-1"/>
            <a:ext cx="10363200" cy="6914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0" y="-1"/>
            <a:ext cx="2141316" cy="6914199"/>
          </a:xfrm>
          <a:prstGeom prst="rect">
            <a:avLst/>
          </a:prstGeom>
          <a:solidFill>
            <a:srgbClr val="20405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4711" y="51668"/>
            <a:ext cx="1487765" cy="148776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733"/>
            <a:ext cx="2141316" cy="2592729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État du Projet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0D3068-C10F-C8A0-0B9D-B8F1432D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5"/>
          <a:stretch/>
        </p:blipFill>
        <p:spPr>
          <a:xfrm>
            <a:off x="0" y="1005840"/>
            <a:ext cx="12192000" cy="28208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D0247-4E31-D076-0B52-12499FF0D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8" b="4881"/>
          <a:stretch/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AD75A5-A67E-7780-C116-A66B4BAB296B}"/>
              </a:ext>
            </a:extLst>
          </p:cNvPr>
          <p:cNvSpPr txBox="1"/>
          <p:nvPr/>
        </p:nvSpPr>
        <p:spPr>
          <a:xfrm>
            <a:off x="998220" y="-9823"/>
            <a:ext cx="10195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Production Electrique Française</a:t>
            </a:r>
          </a:p>
        </p:txBody>
      </p:sp>
    </p:spTree>
    <p:extLst>
      <p:ext uri="{BB962C8B-B14F-4D97-AF65-F5344CB8AC3E}">
        <p14:creationId xmlns:p14="http://schemas.microsoft.com/office/powerpoint/2010/main" val="260086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logo&#10;&#10;Description générée automatiquement">
            <a:extLst>
              <a:ext uri="{FF2B5EF4-FFF2-40B4-BE49-F238E27FC236}">
                <a16:creationId xmlns:a16="http://schemas.microsoft.com/office/drawing/2014/main" id="{6DFE521B-71FF-5257-79FF-450FC6FF0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255" y="514370"/>
            <a:ext cx="2426881" cy="151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3B0D257-9C25-65FE-79B1-9C15BFC5A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3200" y="166319"/>
            <a:ext cx="6309360" cy="1030548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Docker-compose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7DE3C2F6-B23C-83BE-8AE2-AC30D6C12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4101791" y="2718784"/>
            <a:ext cx="2870719" cy="847185"/>
          </a:xfrm>
          <a:prstGeom prst="rect">
            <a:avLst/>
          </a:prstGeom>
        </p:spPr>
      </p:pic>
      <p:pic>
        <p:nvPicPr>
          <p:cNvPr id="6" name="Image 5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D339C13E-D63B-2364-8E2E-4946D545E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29659" y="3780631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EF8F1D-AB4F-E076-EA8A-44F2B28A0CCE}"/>
              </a:ext>
            </a:extLst>
          </p:cNvPr>
          <p:cNvSpPr/>
          <p:nvPr/>
        </p:nvSpPr>
        <p:spPr>
          <a:xfrm>
            <a:off x="4065542" y="2504122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D3DC429-564E-9D0A-5518-0B5C0DFD9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2466" y="1272771"/>
            <a:ext cx="4000188" cy="25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1417211-72D3-D5E8-69CC-D431C9FCA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2466" y="3899975"/>
            <a:ext cx="3544524" cy="2791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70886" y="2930479"/>
            <a:ext cx="3212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Facilité a déployer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Influx DB 2.7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Node-RED a ajouter dans le futur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18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87D72C-D9D9-7923-10D6-7EC687BE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618" y="3784220"/>
            <a:ext cx="5363703" cy="2780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701246" y="3282043"/>
            <a:ext cx="1459224" cy="5021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Récupération des données formaté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Création des règles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Fields = valeur reçus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Timestamp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86269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625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18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69EE4E-EFC6-A301-0996-23F38C12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0" y="3823408"/>
            <a:ext cx="4995890" cy="2780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</p:cNvCxnSpPr>
          <p:nvPr/>
        </p:nvCxnSpPr>
        <p:spPr>
          <a:xfrm flipV="1">
            <a:off x="5275490" y="3239589"/>
            <a:ext cx="2627539" cy="5838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CB07C1AE-4FA5-5BAD-378E-7D9F937C624D}"/>
              </a:ext>
            </a:extLst>
          </p:cNvPr>
          <p:cNvSpPr txBox="1"/>
          <p:nvPr/>
        </p:nvSpPr>
        <p:spPr>
          <a:xfrm>
            <a:off x="608003" y="1859340"/>
            <a:ext cx="433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Lien vers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Connexion avec un </a:t>
            </a:r>
            <a:r>
              <a:rPr lang="fr-FR" sz="2400" dirty="0" err="1">
                <a:solidFill>
                  <a:schemeClr val="bg1"/>
                </a:solidFill>
              </a:rPr>
              <a:t>Token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l’organisation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la mesure a créer</a:t>
            </a:r>
          </a:p>
        </p:txBody>
      </p:sp>
      <p:pic>
        <p:nvPicPr>
          <p:cNvPr id="22" name="Image 2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416CFF7C-DBB4-9320-A193-27532A5D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86269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4B43904F-1F5B-1F3C-1085-B4E8C9019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22843" y="3840403"/>
            <a:ext cx="3455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BD Time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Series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Facile a créer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Système de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Token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Database</a:t>
            </a:r>
            <a:r>
              <a:rPr lang="fr-FR" sz="2400" dirty="0">
                <a:solidFill>
                  <a:schemeClr val="bg1"/>
                </a:solidFill>
              </a:rPr>
              <a:t> =&gt; </a:t>
            </a:r>
            <a:r>
              <a:rPr lang="fr-FR" sz="2400" dirty="0" err="1">
                <a:solidFill>
                  <a:schemeClr val="bg1"/>
                </a:solidFill>
              </a:rPr>
              <a:t>Bucket</a:t>
            </a:r>
            <a:endParaRPr lang="fr-FR" sz="2400" dirty="0"/>
          </a:p>
        </p:txBody>
      </p:sp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FB09109E-AE40-B339-1837-5AA4E95B5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650" t="27350" r="23083" b="28668"/>
          <a:stretch/>
        </p:blipFill>
        <p:spPr>
          <a:xfrm>
            <a:off x="700102" y="1012938"/>
            <a:ext cx="4504323" cy="132928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C0CDF53-9AB3-13E7-044F-CBA9A4F5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7337"/>
            <a:ext cx="5255546" cy="26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66AFE61-9479-ED61-73AC-26231F326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401" y="3294990"/>
            <a:ext cx="7436791" cy="26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313838" y="3573134"/>
            <a:ext cx="3840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Fait pour les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Ajout simple de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Suit la mise a jour 2.7 (</a:t>
            </a:r>
            <a:r>
              <a:rPr lang="fr-FR" sz="2400" dirty="0" err="1">
                <a:solidFill>
                  <a:schemeClr val="bg1"/>
                </a:solidFill>
              </a:rPr>
              <a:t>InfluxDB</a:t>
            </a:r>
            <a:r>
              <a:rPr lang="fr-FR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Utilisation du langage Flux</a:t>
            </a:r>
          </a:p>
        </p:txBody>
      </p:sp>
      <p:pic>
        <p:nvPicPr>
          <p:cNvPr id="2" name="Image 1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03209BBE-F7D2-9780-331C-5737F620F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2843" y="464068"/>
            <a:ext cx="2837564" cy="1986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1906D7-F2C6-E0EA-45F9-A37B4B11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66" y="464068"/>
            <a:ext cx="6089750" cy="2475074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A191EBE-770E-1A0D-75F4-C4C2A67D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91" y="3499770"/>
            <a:ext cx="7230499" cy="208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08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6B19115-7203-F53B-1B2D-A50E18D50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2926080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Grafana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D39998-78E5-C74B-583F-0AA31548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450"/>
            <a:ext cx="12192000" cy="414303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AD1134C-1CDA-5A4E-A8D4-8AD60299EFF4}"/>
              </a:ext>
            </a:extLst>
          </p:cNvPr>
          <p:cNvSpPr txBox="1"/>
          <p:nvPr/>
        </p:nvSpPr>
        <p:spPr>
          <a:xfrm>
            <a:off x="353026" y="5540180"/>
            <a:ext cx="3683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Meilleur gestion que le Dashboard d’Influx DB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05329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FCEF0-43CB-E27A-32D0-4CB05A63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0130"/>
            <a:ext cx="9144000" cy="767397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Différents Algorithmes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C3957F-7691-080E-E290-383A1F00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42" y="1318445"/>
            <a:ext cx="9533916" cy="520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0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Rangée de panneaux solaires">
            <a:extLst>
              <a:ext uri="{FF2B5EF4-FFF2-40B4-BE49-F238E27FC236}">
                <a16:creationId xmlns:a16="http://schemas.microsoft.com/office/drawing/2014/main" id="{FAC7A72B-EC2F-4BBD-115E-DC75583A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7493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489" y="319555"/>
            <a:ext cx="3591152" cy="12811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Le </a:t>
            </a:r>
            <a:r>
              <a:rPr lang="en-US" sz="5400" b="1" dirty="0" err="1">
                <a:solidFill>
                  <a:schemeClr val="bg1"/>
                </a:solidFill>
              </a:rPr>
              <a:t>Projet</a:t>
            </a:r>
            <a:r>
              <a:rPr lang="en-US" sz="5400" b="1" dirty="0">
                <a:solidFill>
                  <a:schemeClr val="bg1"/>
                </a:solidFill>
              </a:rPr>
              <a:t> MTE</a:t>
            </a:r>
            <a:endParaRPr lang="en-US" sz="5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7489" y="1743364"/>
            <a:ext cx="3591152" cy="3204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Definition des </a:t>
            </a:r>
            <a:r>
              <a:rPr lang="en-US" sz="4200" b="1" dirty="0" err="1">
                <a:solidFill>
                  <a:schemeClr val="bg1"/>
                </a:solidFill>
              </a:rPr>
              <a:t>données</a:t>
            </a:r>
            <a:r>
              <a:rPr lang="en-US" sz="4200" b="1" dirty="0">
                <a:solidFill>
                  <a:schemeClr val="bg1"/>
                </a:solidFill>
              </a:rPr>
              <a:t> à </a:t>
            </a:r>
            <a:r>
              <a:rPr lang="en-US" sz="4200" b="1" dirty="0" err="1">
                <a:solidFill>
                  <a:schemeClr val="bg1"/>
                </a:solidFill>
              </a:rPr>
              <a:t>collecter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 err="1">
                <a:solidFill>
                  <a:schemeClr val="bg1"/>
                </a:solidFill>
              </a:rPr>
              <a:t>Collecte</a:t>
            </a:r>
            <a:r>
              <a:rPr lang="en-US" sz="4200" b="1" dirty="0">
                <a:solidFill>
                  <a:schemeClr val="bg1"/>
                </a:solidFill>
              </a:rPr>
              <a:t> et Gestion de </a:t>
            </a:r>
            <a:r>
              <a:rPr lang="en-US" sz="4200" b="1" dirty="0" err="1">
                <a:solidFill>
                  <a:schemeClr val="bg1"/>
                </a:solidFill>
              </a:rPr>
              <a:t>ces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noProof="1">
                <a:solidFill>
                  <a:schemeClr val="bg1"/>
                </a:solidFill>
              </a:rPr>
              <a:t>Données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Configuration de </a:t>
            </a:r>
            <a:r>
              <a:rPr lang="fr-FR" sz="4200" b="1" dirty="0">
                <a:solidFill>
                  <a:schemeClr val="bg1"/>
                </a:solidFill>
              </a:rPr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4200" b="1" dirty="0">
                <a:solidFill>
                  <a:schemeClr val="bg1"/>
                </a:solidFill>
              </a:rPr>
              <a:t>Affichage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dirty="0">
                <a:solidFill>
                  <a:schemeClr val="bg1"/>
                </a:solidFill>
              </a:rPr>
              <a:t>Consommation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Usage Intelligent de </a:t>
            </a:r>
            <a:r>
              <a:rPr lang="en-US" sz="4200" b="1" dirty="0" err="1">
                <a:solidFill>
                  <a:schemeClr val="bg1"/>
                </a:solidFill>
              </a:rPr>
              <a:t>l’Énergie</a:t>
            </a:r>
            <a:br>
              <a:rPr lang="en-US" sz="3400" b="1" dirty="0"/>
            </a:br>
            <a:endParaRPr lang="en-US" sz="3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426E-72FE-51DC-BBDE-0AAD8B10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1653"/>
            <a:ext cx="8409624" cy="35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6060" y="996295"/>
            <a:ext cx="754327" cy="75432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904240"/>
            <a:ext cx="0" cy="42580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8885851" y="1799517"/>
            <a:ext cx="120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590447" y="178471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Adam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646129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Stockage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Affichage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- </a:t>
            </a:r>
            <a:r>
              <a:rPr lang="fr-FR" sz="2000" dirty="0" err="1">
                <a:solidFill>
                  <a:schemeClr val="bg1"/>
                </a:solidFill>
              </a:rPr>
              <a:t>Dockerisation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952872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385974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820354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264816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729013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952872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385974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820354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264816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729013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D8D8ED-3589-CF36-C778-67C7116EE7D1}"/>
              </a:ext>
            </a:extLst>
          </p:cNvPr>
          <p:cNvSpPr txBox="1"/>
          <p:nvPr/>
        </p:nvSpPr>
        <p:spPr>
          <a:xfrm flipH="1">
            <a:off x="2860437" y="-25402"/>
            <a:ext cx="651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Répartition des taches</a:t>
            </a:r>
          </a:p>
        </p:txBody>
      </p:sp>
      <p:pic>
        <p:nvPicPr>
          <p:cNvPr id="2" name="Graphique 1" descr="Homme contour">
            <a:extLst>
              <a:ext uri="{FF2B5EF4-FFF2-40B4-BE49-F238E27FC236}">
                <a16:creationId xmlns:a16="http://schemas.microsoft.com/office/drawing/2014/main" id="{F142777A-8829-A237-6119-A969D0EA6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4816" y="996295"/>
            <a:ext cx="754327" cy="7543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291E90A-72B9-4A67-9B78-71DB941FA692}"/>
              </a:ext>
            </a:extLst>
          </p:cNvPr>
          <p:cNvSpPr txBox="1"/>
          <p:nvPr/>
        </p:nvSpPr>
        <p:spPr>
          <a:xfrm>
            <a:off x="7370973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câblage 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envoie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formatage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7AA27D9-6C7C-FD80-9EF4-43F91E34BF9C}"/>
              </a:ext>
            </a:extLst>
          </p:cNvPr>
          <p:cNvSpPr/>
          <p:nvPr/>
        </p:nvSpPr>
        <p:spPr>
          <a:xfrm>
            <a:off x="8677716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838E52F0-7CEF-EE68-7A10-56203C66FBC6}"/>
              </a:ext>
            </a:extLst>
          </p:cNvPr>
          <p:cNvSpPr/>
          <p:nvPr/>
        </p:nvSpPr>
        <p:spPr>
          <a:xfrm>
            <a:off x="9110818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A610A874-0369-E7A3-8587-4E55351C82C1}"/>
              </a:ext>
            </a:extLst>
          </p:cNvPr>
          <p:cNvSpPr/>
          <p:nvPr/>
        </p:nvSpPr>
        <p:spPr>
          <a:xfrm>
            <a:off x="9545198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DB7097C3-BF35-115A-08F9-1500981497CF}"/>
              </a:ext>
            </a:extLst>
          </p:cNvPr>
          <p:cNvSpPr/>
          <p:nvPr/>
        </p:nvSpPr>
        <p:spPr>
          <a:xfrm>
            <a:off x="9989660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CE806C93-5179-8A26-5420-C8B9FBDF919C}"/>
              </a:ext>
            </a:extLst>
          </p:cNvPr>
          <p:cNvSpPr/>
          <p:nvPr/>
        </p:nvSpPr>
        <p:spPr>
          <a:xfrm>
            <a:off x="10453857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BC2C8DAC-6FD9-E5EE-D97D-C21409948E44}"/>
              </a:ext>
            </a:extLst>
          </p:cNvPr>
          <p:cNvSpPr/>
          <p:nvPr/>
        </p:nvSpPr>
        <p:spPr>
          <a:xfrm>
            <a:off x="8677716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13">
            <a:extLst>
              <a:ext uri="{FF2B5EF4-FFF2-40B4-BE49-F238E27FC236}">
                <a16:creationId xmlns:a16="http://schemas.microsoft.com/office/drawing/2014/main" id="{81C0382F-3C5A-7702-087F-E7FFA3A6D48C}"/>
              </a:ext>
            </a:extLst>
          </p:cNvPr>
          <p:cNvSpPr/>
          <p:nvPr/>
        </p:nvSpPr>
        <p:spPr>
          <a:xfrm>
            <a:off x="9110818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EBD1F9D2-A91F-856E-184E-7BABBBCE1DEB}"/>
              </a:ext>
            </a:extLst>
          </p:cNvPr>
          <p:cNvSpPr/>
          <p:nvPr/>
        </p:nvSpPr>
        <p:spPr>
          <a:xfrm>
            <a:off x="9545198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Étoile : 5 branches 18">
            <a:extLst>
              <a:ext uri="{FF2B5EF4-FFF2-40B4-BE49-F238E27FC236}">
                <a16:creationId xmlns:a16="http://schemas.microsoft.com/office/drawing/2014/main" id="{EB47E7FA-84CD-1C0F-5CAF-3FCD45AD4BB1}"/>
              </a:ext>
            </a:extLst>
          </p:cNvPr>
          <p:cNvSpPr/>
          <p:nvPr/>
        </p:nvSpPr>
        <p:spPr>
          <a:xfrm>
            <a:off x="9989660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Étoile : 5 branches 20">
            <a:extLst>
              <a:ext uri="{FF2B5EF4-FFF2-40B4-BE49-F238E27FC236}">
                <a16:creationId xmlns:a16="http://schemas.microsoft.com/office/drawing/2014/main" id="{D492B76A-43F5-7862-7064-EAAE9B09C8CD}"/>
              </a:ext>
            </a:extLst>
          </p:cNvPr>
          <p:cNvSpPr/>
          <p:nvPr/>
        </p:nvSpPr>
        <p:spPr>
          <a:xfrm>
            <a:off x="10453857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DF64F12-6F21-460B-87A8-2AC29B41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89819" l="9886" r="90000">
                        <a14:foregroundMark x1="20341" y1="33032" x2="20341" y2="33032"/>
                        <a14:foregroundMark x1="43864" y1="41403" x2="43864" y2="41403"/>
                        <a14:foregroundMark x1="42955" y1="40498" x2="42955" y2="40498"/>
                        <a14:foregroundMark x1="48068" y1="40498" x2="47386" y2="40498"/>
                        <a14:foregroundMark x1="30114" y1="32805" x2="19773" y2="31222"/>
                        <a14:foregroundMark x1="19773" y1="31222" x2="25795" y2="31448"/>
                        <a14:foregroundMark x1="48977" y1="41403" x2="45000" y2="42760"/>
                        <a14:foregroundMark x1="53409" y1="42308" x2="42614" y2="41855"/>
                        <a14:foregroundMark x1="42614" y1="41855" x2="49773" y2="40271"/>
                        <a14:foregroundMark x1="54091" y1="41176" x2="58523" y2="42308"/>
                        <a14:foregroundMark x1="32955" y1="32579" x2="35795" y2="31900"/>
                        <a14:foregroundMark x1="9886" y1="73077" x2="18864" y2="73756"/>
                        <a14:foregroundMark x1="18864" y1="73756" x2="10455" y2="71267"/>
                        <a14:foregroundMark x1="10455" y1="71267" x2="10227" y2="72172"/>
                        <a14:foregroundMark x1="14659" y1="68100" x2="14659" y2="48416"/>
                        <a14:foregroundMark x1="14432" y1="48416" x2="14773" y2="34389"/>
                        <a14:foregroundMark x1="14773" y1="34389" x2="20000" y2="32127"/>
                        <a14:foregroundMark x1="32273" y1="72624" x2="42500" y2="77149"/>
                        <a14:foregroundMark x1="42500" y1="77149" x2="37159" y2="71719"/>
                        <a14:foregroundMark x1="37159" y1="71719" x2="34205" y2="73303"/>
                        <a14:foregroundMark x1="42386" y1="43439" x2="38636" y2="42308"/>
                        <a14:foregroundMark x1="57500" y1="73529" x2="63977" y2="72851"/>
                        <a14:foregroundMark x1="63977" y1="72851" x2="58182" y2="72172"/>
                        <a14:foregroundMark x1="58182" y1="72172" x2="57500" y2="72624"/>
                        <a14:foregroundMark x1="86705" y1="71719" x2="81023" y2="71493"/>
                        <a14:foregroundMark x1="81023" y1="71493" x2="81477" y2="73529"/>
                        <a14:foregroundMark x1="37727" y1="68552" x2="37727" y2="45701"/>
                        <a14:foregroundMark x1="60909" y1="68100" x2="60795" y2="54751"/>
                        <a14:foregroundMark x1="84773" y1="68778" x2="84545" y2="54977"/>
                        <a14:foregroundMark x1="84545" y1="54977" x2="84886" y2="51357"/>
                        <a14:backgroundMark x1="5909" y1="33484" x2="5909" y2="33484"/>
                        <a14:backgroundMark x1="5909" y1="33484" x2="5909" y2="33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327" y="1089892"/>
            <a:ext cx="10636428" cy="534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6179" y="35744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4897055" y="541056"/>
            <a:ext cx="4808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Fonctionnement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765549" y="2868804"/>
            <a:ext cx="28632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Service d’hébergement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Gestion de développement de logiciels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Repo Distant </a:t>
            </a:r>
            <a:br>
              <a:rPr lang="fr-FR" sz="2000" dirty="0">
                <a:solidFill>
                  <a:schemeClr val="bg1"/>
                </a:solidFill>
              </a:rPr>
            </a:br>
            <a:br>
              <a:rPr lang="fr-FR" dirty="0"/>
            </a:br>
            <a:endParaRPr lang="fr-FR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665807D-8960-4295-AC98-83CBE8A4CA55}"/>
              </a:ext>
            </a:extLst>
          </p:cNvPr>
          <p:cNvCxnSpPr>
            <a:cxnSpLocks/>
          </p:cNvCxnSpPr>
          <p:nvPr/>
        </p:nvCxnSpPr>
        <p:spPr>
          <a:xfrm>
            <a:off x="45210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2D37582-8960-995E-B189-8A4B489FF35C}"/>
              </a:ext>
            </a:extLst>
          </p:cNvPr>
          <p:cNvCxnSpPr>
            <a:cxnSpLocks/>
          </p:cNvCxnSpPr>
          <p:nvPr/>
        </p:nvCxnSpPr>
        <p:spPr>
          <a:xfrm>
            <a:off x="70451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272EBCD-F170-B8D1-98CE-931525023FD6}"/>
              </a:ext>
            </a:extLst>
          </p:cNvPr>
          <p:cNvCxnSpPr>
            <a:cxnSpLocks/>
          </p:cNvCxnSpPr>
          <p:nvPr/>
        </p:nvCxnSpPr>
        <p:spPr>
          <a:xfrm>
            <a:off x="9486145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06" y="2017517"/>
            <a:ext cx="9397799" cy="4300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129433" y="2779753"/>
            <a:ext cx="2863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0984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204182" y="2551615"/>
            <a:ext cx="2614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9EFD7-0BA0-4F8A-8F39-B489D760F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504" y="1808017"/>
            <a:ext cx="9106346" cy="45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80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397F82AD-CF05-4BC4-9D0D-16E03EAC8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57"/>
          <a:stretch/>
        </p:blipFill>
        <p:spPr>
          <a:xfrm>
            <a:off x="619430" y="1863015"/>
            <a:ext cx="3693360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64166E-3E36-464D-B271-6CD209C6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9" y="199349"/>
            <a:ext cx="6494801" cy="1175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353B16-B262-471B-9206-2A3EDC817E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414"/>
          <a:stretch/>
        </p:blipFill>
        <p:spPr>
          <a:xfrm>
            <a:off x="4681882" y="1863015"/>
            <a:ext cx="7159083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7765" y="199349"/>
            <a:ext cx="2348345" cy="132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711</Words>
  <Application>Microsoft Office PowerPoint</Application>
  <PresentationFormat>Grand écran</PresentationFormat>
  <Paragraphs>115</Paragraphs>
  <Slides>28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Présentation PowerPoint</vt:lpstr>
      <vt:lpstr>Différents Algorithmes </vt:lpstr>
      <vt:lpstr>Le Projet MTE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Données</vt:lpstr>
      <vt:lpstr>Architecture Système de Collecte/Gestion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Affichage des données</vt:lpstr>
      <vt:lpstr>Gestion Intelligente Énergétique</vt:lpstr>
      <vt:lpstr>État du Projet</vt:lpstr>
      <vt:lpstr>Docker-compose</vt:lpstr>
      <vt:lpstr>Node-RED</vt:lpstr>
      <vt:lpstr>Node-RED</vt:lpstr>
      <vt:lpstr>Présentation PowerPoint</vt:lpstr>
      <vt:lpstr>Présentation PowerPoint</vt:lpstr>
      <vt:lpstr>Grafana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Adam Oumarov</cp:lastModifiedBy>
  <cp:revision>27</cp:revision>
  <dcterms:created xsi:type="dcterms:W3CDTF">2023-05-09T06:32:42Z</dcterms:created>
  <dcterms:modified xsi:type="dcterms:W3CDTF">2023-05-11T19:15:28Z</dcterms:modified>
</cp:coreProperties>
</file>